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leo" charset="1" panose="020F0502020204030203"/>
      <p:regular r:id="rId8"/>
    </p:embeddedFont>
    <p:embeddedFont>
      <p:font typeface="Aleo Bold" charset="1" panose="020F0802020204030203"/>
      <p:regular r:id="rId9"/>
    </p:embeddedFont>
    <p:embeddedFont>
      <p:font typeface="Aleo Italics" charset="1" panose="020F0502020204030203"/>
      <p:regular r:id="rId10"/>
    </p:embeddedFont>
    <p:embeddedFont>
      <p:font typeface="Aleo Bold Italics" charset="1" panose="020F0802020204030203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Aloja" charset="1" panose="02000500000000000000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  <p:embeddedFont>
      <p:font typeface="DM Sans Italics" charset="1" panose="00000000000000000000"/>
      <p:regular r:id="rId19"/>
    </p:embeddedFont>
    <p:embeddedFont>
      <p:font typeface="DM Sans Bold Italics" charset="1" panose="00000000000000000000"/>
      <p:regular r:id="rId20"/>
    </p:embeddedFont>
    <p:embeddedFont>
      <p:font typeface="Anahaw" charset="1" panose="00000800000000000000"/>
      <p:regular r:id="rId21"/>
    </p:embeddedFont>
    <p:embeddedFont>
      <p:font typeface="Open Sans Light" charset="1" panose="020B0306030504020204"/>
      <p:regular r:id="rId22"/>
    </p:embeddedFont>
    <p:embeddedFont>
      <p:font typeface="Open Sans Light Bold" charset="1" panose="020B0806030504020204"/>
      <p:regular r:id="rId23"/>
    </p:embeddedFont>
    <p:embeddedFont>
      <p:font typeface="Open Sans Light Italics" charset="1" panose="020B0306030504020204"/>
      <p:regular r:id="rId24"/>
    </p:embeddedFont>
    <p:embeddedFont>
      <p:font typeface="Open Sans Light Bold Italics" charset="1" panose="020B0806030504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gif" Type="http://schemas.openxmlformats.org/officeDocument/2006/relationships/image"/><Relationship Id="rId11" Target="../media/image13.gif" Type="http://schemas.openxmlformats.org/officeDocument/2006/relationships/image"/><Relationship Id="rId12" Target="../media/image14.gif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gif" Type="http://schemas.openxmlformats.org/officeDocument/2006/relationships/image"/><Relationship Id="rId5" Target="../media/image7.gif" Type="http://schemas.openxmlformats.org/officeDocument/2006/relationships/image"/><Relationship Id="rId6" Target="../media/image8.gif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A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45514" y="1443693"/>
            <a:ext cx="15666589" cy="7569653"/>
          </a:xfrm>
          <a:prstGeom prst="rect">
            <a:avLst/>
          </a:prstGeom>
          <a:solidFill>
            <a:srgbClr val="2B342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704225" y="6928775"/>
            <a:ext cx="3872575" cy="387257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323013" y="-907587"/>
            <a:ext cx="3872575" cy="38725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943431" y="7206251"/>
            <a:ext cx="4611861" cy="46118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591049" y="7919975"/>
            <a:ext cx="1748282" cy="17482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27A2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6821" y="569552"/>
            <a:ext cx="1748282" cy="174828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27A2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71373" y="6054634"/>
            <a:ext cx="1748282" cy="17482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534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870552" y="1860635"/>
            <a:ext cx="1748282" cy="17482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534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0963" y="2120083"/>
            <a:ext cx="5028627" cy="4798848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7036746" y="3751792"/>
            <a:ext cx="8846679" cy="167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960"/>
              </a:lnSpc>
            </a:pPr>
            <a:r>
              <a:rPr lang="en-US" sz="12000" spc="840">
                <a:solidFill>
                  <a:srgbClr val="8CA87C"/>
                </a:solidFill>
                <a:latin typeface="Oswald"/>
              </a:rPr>
              <a:t> ECO</a:t>
            </a:r>
            <a:r>
              <a:rPr lang="en-US" sz="12000" spc="840">
                <a:solidFill>
                  <a:srgbClr val="FFF9F3"/>
                </a:solidFill>
                <a:latin typeface="Oswald"/>
              </a:rPr>
              <a:t> MANIA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16327" y="6082011"/>
            <a:ext cx="9328366" cy="846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52"/>
              </a:lnSpc>
            </a:pPr>
            <a:r>
              <a:rPr lang="en-US" sz="4537" spc="317">
                <a:solidFill>
                  <a:srgbClr val="FFF9F3"/>
                </a:solidFill>
                <a:latin typeface="Aloja"/>
              </a:rPr>
              <a:t>Presented by: ERROR-404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19655" y="5363422"/>
            <a:ext cx="156665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moving towards greenery....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4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0706" y="1028700"/>
            <a:ext cx="15666589" cy="8229600"/>
          </a:xfrm>
          <a:prstGeom prst="rect">
            <a:avLst/>
          </a:prstGeom>
          <a:solidFill>
            <a:srgbClr val="FFF9F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1239466" y="7322013"/>
            <a:ext cx="3872575" cy="387257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682547" y="-1402049"/>
            <a:ext cx="3872575" cy="3482132"/>
            <a:chOff x="0" y="0"/>
            <a:chExt cx="812800" cy="730851"/>
          </a:xfrm>
        </p:grpSpPr>
        <p:sp>
          <p:nvSpPr>
            <p:cNvPr name="Freeform 7" id="7"/>
            <p:cNvSpPr/>
            <p:nvPr/>
          </p:nvSpPr>
          <p:spPr>
            <a:xfrm>
              <a:off x="177834" y="0"/>
              <a:ext cx="457132" cy="730851"/>
            </a:xfrm>
            <a:custGeom>
              <a:avLst/>
              <a:gdLst/>
              <a:ahLst/>
              <a:cxnLst/>
              <a:rect r="r" b="b" t="t" l="l"/>
              <a:pathLst>
                <a:path h="730851" w="457132">
                  <a:moveTo>
                    <a:pt x="228566" y="0"/>
                  </a:moveTo>
                  <a:cubicBezTo>
                    <a:pt x="368394" y="68047"/>
                    <a:pt x="457132" y="209920"/>
                    <a:pt x="457132" y="365426"/>
                  </a:cubicBezTo>
                  <a:cubicBezTo>
                    <a:pt x="457132" y="520932"/>
                    <a:pt x="368394" y="662804"/>
                    <a:pt x="228566" y="730851"/>
                  </a:cubicBezTo>
                  <a:cubicBezTo>
                    <a:pt x="88738" y="662804"/>
                    <a:pt x="0" y="520932"/>
                    <a:pt x="0" y="365426"/>
                  </a:cubicBezTo>
                  <a:cubicBezTo>
                    <a:pt x="0" y="209920"/>
                    <a:pt x="88738" y="68047"/>
                    <a:pt x="228566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164488" y="7299260"/>
            <a:ext cx="4611861" cy="46118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996411" y="8384159"/>
            <a:ext cx="1748282" cy="17482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6821" y="0"/>
            <a:ext cx="1748282" cy="174828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36564" y="7299260"/>
            <a:ext cx="1748282" cy="17482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F6E2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127727" y="845617"/>
            <a:ext cx="1748282" cy="17482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F6E2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0">
            <a:off x="3422372" y="2080083"/>
            <a:ext cx="9905741" cy="0"/>
          </a:xfrm>
          <a:prstGeom prst="line">
            <a:avLst/>
          </a:prstGeom>
          <a:ln cap="flat" w="47625">
            <a:solidFill>
              <a:srgbClr val="414B3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127727" y="5857502"/>
            <a:ext cx="2685383" cy="4429498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641379">
            <a:off x="-546787" y="1090026"/>
            <a:ext cx="3150973" cy="3007747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62346" y="1851584"/>
            <a:ext cx="3735011" cy="7406716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5621374" y="3746495"/>
            <a:ext cx="10902921" cy="1724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2"/>
              </a:lnSpc>
            </a:pPr>
            <a:r>
              <a:rPr lang="en-US" sz="3658" spc="256">
                <a:solidFill>
                  <a:srgbClr val="2B3425"/>
                </a:solidFill>
                <a:latin typeface="Aleo"/>
              </a:rPr>
              <a:t>A fun and productive game which consists of 8-10 levels and their trials are marked by number of droplets.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701698" y="1156701"/>
            <a:ext cx="9943128" cy="923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7"/>
              </a:lnSpc>
            </a:pPr>
            <a:r>
              <a:rPr lang="en-US" sz="6506" spc="455">
                <a:solidFill>
                  <a:srgbClr val="2B3425"/>
                </a:solidFill>
                <a:latin typeface="Oswald"/>
              </a:rPr>
              <a:t>FEATURES OF ECO MANIA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4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0706" y="1028700"/>
            <a:ext cx="15666589" cy="8229600"/>
          </a:xfrm>
          <a:prstGeom prst="rect">
            <a:avLst/>
          </a:prstGeom>
          <a:solidFill>
            <a:srgbClr val="FFF9F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1239466" y="7322013"/>
            <a:ext cx="3872575" cy="387257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682547" y="-1402049"/>
            <a:ext cx="3872575" cy="3482132"/>
            <a:chOff x="0" y="0"/>
            <a:chExt cx="812800" cy="730851"/>
          </a:xfrm>
        </p:grpSpPr>
        <p:sp>
          <p:nvSpPr>
            <p:cNvPr name="Freeform 7" id="7"/>
            <p:cNvSpPr/>
            <p:nvPr/>
          </p:nvSpPr>
          <p:spPr>
            <a:xfrm>
              <a:off x="177834" y="0"/>
              <a:ext cx="457132" cy="730851"/>
            </a:xfrm>
            <a:custGeom>
              <a:avLst/>
              <a:gdLst/>
              <a:ahLst/>
              <a:cxnLst/>
              <a:rect r="r" b="b" t="t" l="l"/>
              <a:pathLst>
                <a:path h="730851" w="457132">
                  <a:moveTo>
                    <a:pt x="228566" y="0"/>
                  </a:moveTo>
                  <a:cubicBezTo>
                    <a:pt x="368394" y="68047"/>
                    <a:pt x="457132" y="209920"/>
                    <a:pt x="457132" y="365426"/>
                  </a:cubicBezTo>
                  <a:cubicBezTo>
                    <a:pt x="457132" y="520932"/>
                    <a:pt x="368394" y="662804"/>
                    <a:pt x="228566" y="730851"/>
                  </a:cubicBezTo>
                  <a:cubicBezTo>
                    <a:pt x="88738" y="662804"/>
                    <a:pt x="0" y="520932"/>
                    <a:pt x="0" y="365426"/>
                  </a:cubicBezTo>
                  <a:cubicBezTo>
                    <a:pt x="0" y="209920"/>
                    <a:pt x="88738" y="68047"/>
                    <a:pt x="228566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164488" y="7299260"/>
            <a:ext cx="4611861" cy="46118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996411" y="8384159"/>
            <a:ext cx="1748282" cy="17482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10706" y="-163228"/>
            <a:ext cx="1670936" cy="1748282"/>
            <a:chOff x="0" y="0"/>
            <a:chExt cx="776840" cy="812800"/>
          </a:xfrm>
        </p:grpSpPr>
        <p:sp>
          <p:nvSpPr>
            <p:cNvPr name="Freeform 16" id="16"/>
            <p:cNvSpPr/>
            <p:nvPr/>
          </p:nvSpPr>
          <p:spPr>
            <a:xfrm>
              <a:off x="-16166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6" y="0"/>
                  </a:moveTo>
                  <a:cubicBezTo>
                    <a:pt x="628325" y="1001"/>
                    <a:pt x="809173" y="182659"/>
                    <a:pt x="809173" y="406400"/>
                  </a:cubicBezTo>
                  <a:cubicBezTo>
                    <a:pt x="809173" y="630141"/>
                    <a:pt x="628325" y="811799"/>
                    <a:pt x="404586" y="812800"/>
                  </a:cubicBezTo>
                  <a:cubicBezTo>
                    <a:pt x="180847" y="811799"/>
                    <a:pt x="0" y="630141"/>
                    <a:pt x="0" y="406400"/>
                  </a:cubicBezTo>
                  <a:cubicBezTo>
                    <a:pt x="0" y="182659"/>
                    <a:pt x="180847" y="1001"/>
                    <a:pt x="404586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36564" y="7299260"/>
            <a:ext cx="1748282" cy="17482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F6E2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127727" y="845617"/>
            <a:ext cx="1748282" cy="17482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F6E2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0">
            <a:off x="3422372" y="2080083"/>
            <a:ext cx="9905741" cy="0"/>
          </a:xfrm>
          <a:prstGeom prst="line">
            <a:avLst/>
          </a:prstGeom>
          <a:ln cap="flat" w="47625">
            <a:solidFill>
              <a:srgbClr val="414B3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127727" y="5857502"/>
            <a:ext cx="2685383" cy="4429498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641379">
            <a:off x="-546787" y="555788"/>
            <a:ext cx="3150973" cy="3007747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5"/>
          <a:srcRect l="3475" t="0" r="3475" b="0"/>
          <a:stretch>
            <a:fillRect/>
          </a:stretch>
        </p:blipFill>
        <p:spPr>
          <a:xfrm flipH="false" flipV="false" rot="0">
            <a:off x="1888381" y="1916951"/>
            <a:ext cx="3345835" cy="7130592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rcRect l="1041" t="0" r="1041" b="0"/>
          <a:stretch>
            <a:fillRect/>
          </a:stretch>
        </p:blipFill>
        <p:spPr>
          <a:xfrm flipH="false" flipV="false" rot="0">
            <a:off x="12837461" y="1916951"/>
            <a:ext cx="3382511" cy="6850402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3701698" y="1156701"/>
            <a:ext cx="9943128" cy="923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7"/>
              </a:lnSpc>
            </a:pPr>
            <a:r>
              <a:rPr lang="en-US" sz="6506" spc="455">
                <a:solidFill>
                  <a:srgbClr val="2B3425"/>
                </a:solidFill>
                <a:latin typeface="Oswald"/>
              </a:rPr>
              <a:t>FEATURES OF ECO MANIA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401763" y="2817586"/>
            <a:ext cx="4216248" cy="2325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6"/>
              </a:lnSpc>
              <a:spcBef>
                <a:spcPct val="0"/>
              </a:spcBef>
            </a:pPr>
            <a:r>
              <a:rPr lang="en-US" sz="2676">
                <a:solidFill>
                  <a:srgbClr val="000000"/>
                </a:solidFill>
                <a:latin typeface="Aleo"/>
              </a:rPr>
              <a:t>I</a:t>
            </a:r>
            <a:r>
              <a:rPr lang="en-US" sz="2676">
                <a:solidFill>
                  <a:srgbClr val="000000"/>
                </a:solidFill>
                <a:latin typeface="Aleo"/>
              </a:rPr>
              <a:t>f the user passes the level, it will state " Hurray!! Thankyou for saving us" with an image or gif which shows happy environment.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905455" y="5800352"/>
            <a:ext cx="5766202" cy="2370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1"/>
              </a:lnSpc>
              <a:spcBef>
                <a:spcPct val="0"/>
              </a:spcBef>
            </a:pPr>
            <a:r>
              <a:rPr lang="en-US" sz="2679">
                <a:solidFill>
                  <a:srgbClr val="000000"/>
                </a:solidFill>
                <a:latin typeface="Aleo"/>
              </a:rPr>
              <a:t>If the game overs,a small image or gif appears on the screen which shows a dead bird/drought image/,a dying koala etc with a statement "You failed this level to save the adorable birds"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4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0706" y="1028700"/>
            <a:ext cx="15666589" cy="8229600"/>
          </a:xfrm>
          <a:prstGeom prst="rect">
            <a:avLst/>
          </a:prstGeom>
          <a:solidFill>
            <a:srgbClr val="FFF9F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1239466" y="7322013"/>
            <a:ext cx="3872575" cy="387257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682547" y="-1402049"/>
            <a:ext cx="3872575" cy="3482132"/>
            <a:chOff x="0" y="0"/>
            <a:chExt cx="812800" cy="730851"/>
          </a:xfrm>
        </p:grpSpPr>
        <p:sp>
          <p:nvSpPr>
            <p:cNvPr name="Freeform 7" id="7"/>
            <p:cNvSpPr/>
            <p:nvPr/>
          </p:nvSpPr>
          <p:spPr>
            <a:xfrm>
              <a:off x="177834" y="0"/>
              <a:ext cx="457132" cy="730851"/>
            </a:xfrm>
            <a:custGeom>
              <a:avLst/>
              <a:gdLst/>
              <a:ahLst/>
              <a:cxnLst/>
              <a:rect r="r" b="b" t="t" l="l"/>
              <a:pathLst>
                <a:path h="730851" w="457132">
                  <a:moveTo>
                    <a:pt x="228566" y="0"/>
                  </a:moveTo>
                  <a:cubicBezTo>
                    <a:pt x="368394" y="68047"/>
                    <a:pt x="457132" y="209920"/>
                    <a:pt x="457132" y="365426"/>
                  </a:cubicBezTo>
                  <a:cubicBezTo>
                    <a:pt x="457132" y="520932"/>
                    <a:pt x="368394" y="662804"/>
                    <a:pt x="228566" y="730851"/>
                  </a:cubicBezTo>
                  <a:cubicBezTo>
                    <a:pt x="88738" y="662804"/>
                    <a:pt x="0" y="520932"/>
                    <a:pt x="0" y="365426"/>
                  </a:cubicBezTo>
                  <a:cubicBezTo>
                    <a:pt x="0" y="209920"/>
                    <a:pt x="88738" y="68047"/>
                    <a:pt x="228566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164488" y="7299260"/>
            <a:ext cx="4611861" cy="46118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996411" y="8384159"/>
            <a:ext cx="1748282" cy="17482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6821" y="0"/>
            <a:ext cx="1748282" cy="174828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36564" y="7299260"/>
            <a:ext cx="1748282" cy="17482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F6E2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127727" y="845617"/>
            <a:ext cx="1748282" cy="17482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F6E2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0">
            <a:off x="3422372" y="2080083"/>
            <a:ext cx="9905741" cy="0"/>
          </a:xfrm>
          <a:prstGeom prst="line">
            <a:avLst/>
          </a:prstGeom>
          <a:ln cap="flat" w="47625">
            <a:solidFill>
              <a:srgbClr val="414B3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127727" y="5857502"/>
            <a:ext cx="2685383" cy="4429498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641379">
            <a:off x="-546787" y="1090026"/>
            <a:ext cx="3150973" cy="3007747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5"/>
          <a:srcRect l="4652" t="0" r="4652" b="0"/>
          <a:stretch>
            <a:fillRect/>
          </a:stretch>
        </p:blipFill>
        <p:spPr>
          <a:xfrm flipH="false" flipV="false" rot="0">
            <a:off x="2445104" y="1998971"/>
            <a:ext cx="3320052" cy="7259329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6078781" y="3736970"/>
            <a:ext cx="10387275" cy="180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2"/>
              </a:lnSpc>
            </a:pPr>
            <a:r>
              <a:rPr lang="en-US" sz="3809" spc="266">
                <a:solidFill>
                  <a:srgbClr val="2B3425"/>
                </a:solidFill>
                <a:latin typeface="Aleo"/>
              </a:rPr>
              <a:t>Some tips which can contribute to the saving of our Mother Earth.</a:t>
            </a:r>
          </a:p>
          <a:p>
            <a:pPr>
              <a:lnSpc>
                <a:spcPts val="4762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3701698" y="1156701"/>
            <a:ext cx="9943128" cy="923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7"/>
              </a:lnSpc>
            </a:pPr>
            <a:r>
              <a:rPr lang="en-US" sz="6506" spc="455">
                <a:solidFill>
                  <a:srgbClr val="2B3425"/>
                </a:solidFill>
                <a:latin typeface="Oswald"/>
              </a:rPr>
              <a:t>FEATURES OF ECO MANIA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4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0706" y="1028700"/>
            <a:ext cx="15666589" cy="8229600"/>
          </a:xfrm>
          <a:prstGeom prst="rect">
            <a:avLst/>
          </a:prstGeom>
          <a:solidFill>
            <a:srgbClr val="FFF9F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1109052" y="7322013"/>
            <a:ext cx="3872575" cy="387257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410650" y="-1134496"/>
            <a:ext cx="3872575" cy="3367750"/>
            <a:chOff x="0" y="0"/>
            <a:chExt cx="812800" cy="706844"/>
          </a:xfrm>
        </p:grpSpPr>
        <p:sp>
          <p:nvSpPr>
            <p:cNvPr name="Freeform 7" id="7"/>
            <p:cNvSpPr/>
            <p:nvPr/>
          </p:nvSpPr>
          <p:spPr>
            <a:xfrm>
              <a:off x="200633" y="0"/>
              <a:ext cx="411533" cy="706844"/>
            </a:xfrm>
            <a:custGeom>
              <a:avLst/>
              <a:gdLst/>
              <a:ahLst/>
              <a:cxnLst/>
              <a:rect r="r" b="b" t="t" l="l"/>
              <a:pathLst>
                <a:path h="706844" w="411533">
                  <a:moveTo>
                    <a:pt x="205767" y="0"/>
                  </a:moveTo>
                  <a:cubicBezTo>
                    <a:pt x="332952" y="72201"/>
                    <a:pt x="411534" y="207172"/>
                    <a:pt x="411534" y="353422"/>
                  </a:cubicBezTo>
                  <a:cubicBezTo>
                    <a:pt x="411534" y="499672"/>
                    <a:pt x="332952" y="634643"/>
                    <a:pt x="205767" y="706844"/>
                  </a:cubicBezTo>
                  <a:cubicBezTo>
                    <a:pt x="78582" y="634643"/>
                    <a:pt x="0" y="499672"/>
                    <a:pt x="0" y="353422"/>
                  </a:cubicBezTo>
                  <a:cubicBezTo>
                    <a:pt x="0" y="207172"/>
                    <a:pt x="78582" y="72201"/>
                    <a:pt x="20576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671364" y="7082715"/>
            <a:ext cx="4611861" cy="46118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122270" y="8384159"/>
            <a:ext cx="1748282" cy="17482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01377" y="-163228"/>
            <a:ext cx="1748282" cy="174828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27235" y="7082715"/>
            <a:ext cx="1748282" cy="17482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F6E2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103153" y="986493"/>
            <a:ext cx="1748282" cy="17482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F6E2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763523" y="2706201"/>
            <a:ext cx="10994969" cy="4805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0416" indent="-410208" lvl="1">
              <a:lnSpc>
                <a:spcPts val="4749"/>
              </a:lnSpc>
              <a:buFont typeface="Arial"/>
              <a:buChar char="•"/>
            </a:pPr>
            <a:r>
              <a:rPr lang="en-US" sz="3799" spc="265">
                <a:solidFill>
                  <a:srgbClr val="2B3425"/>
                </a:solidFill>
                <a:latin typeface="Aleo"/>
              </a:rPr>
              <a:t>FLUTTER</a:t>
            </a:r>
          </a:p>
          <a:p>
            <a:pPr algn="just" marL="820416" indent="-410208" lvl="1">
              <a:lnSpc>
                <a:spcPts val="4749"/>
              </a:lnSpc>
              <a:buFont typeface="Arial"/>
              <a:buChar char="•"/>
            </a:pPr>
            <a:r>
              <a:rPr lang="en-US" sz="3799" spc="265">
                <a:solidFill>
                  <a:srgbClr val="2B3425"/>
                </a:solidFill>
                <a:latin typeface="Aleo"/>
              </a:rPr>
              <a:t>MY SQL</a:t>
            </a:r>
          </a:p>
          <a:p>
            <a:pPr algn="just" marL="820416" indent="-410208" lvl="1">
              <a:lnSpc>
                <a:spcPts val="4749"/>
              </a:lnSpc>
              <a:buFont typeface="Arial"/>
              <a:buChar char="•"/>
            </a:pPr>
            <a:r>
              <a:rPr lang="en-US" sz="3799" spc="265">
                <a:solidFill>
                  <a:srgbClr val="2B3425"/>
                </a:solidFill>
                <a:latin typeface="Aleo"/>
              </a:rPr>
              <a:t>DIGITAL OCEAN</a:t>
            </a:r>
          </a:p>
          <a:p>
            <a:pPr algn="just" marL="820416" indent="-410208" lvl="1">
              <a:lnSpc>
                <a:spcPts val="4749"/>
              </a:lnSpc>
              <a:buFont typeface="Arial"/>
              <a:buChar char="•"/>
            </a:pPr>
            <a:r>
              <a:rPr lang="en-US" sz="3799" spc="265">
                <a:solidFill>
                  <a:srgbClr val="2B3425"/>
                </a:solidFill>
                <a:latin typeface="Aleo"/>
              </a:rPr>
              <a:t>LARAVEL</a:t>
            </a:r>
          </a:p>
          <a:p>
            <a:pPr algn="just" marL="820416" indent="-410208" lvl="1">
              <a:lnSpc>
                <a:spcPts val="4749"/>
              </a:lnSpc>
              <a:buFont typeface="Arial"/>
              <a:buChar char="•"/>
            </a:pPr>
            <a:r>
              <a:rPr lang="en-US" sz="3799" spc="265">
                <a:solidFill>
                  <a:srgbClr val="2B3425"/>
                </a:solidFill>
                <a:latin typeface="Aleo"/>
              </a:rPr>
              <a:t>TENSORFLOW</a:t>
            </a:r>
          </a:p>
          <a:p>
            <a:pPr algn="just" marL="820416" indent="-410208" lvl="1">
              <a:lnSpc>
                <a:spcPts val="4749"/>
              </a:lnSpc>
              <a:buFont typeface="Arial"/>
              <a:buChar char="•"/>
            </a:pPr>
            <a:r>
              <a:rPr lang="en-US" sz="3799" spc="265">
                <a:solidFill>
                  <a:srgbClr val="2B3425"/>
                </a:solidFill>
                <a:latin typeface="Aleo"/>
              </a:rPr>
              <a:t>XML DESIGN</a:t>
            </a:r>
          </a:p>
          <a:p>
            <a:pPr algn="just" marL="820416" indent="-410208" lvl="1">
              <a:lnSpc>
                <a:spcPts val="4749"/>
              </a:lnSpc>
              <a:buFont typeface="Arial"/>
              <a:buChar char="•"/>
            </a:pPr>
            <a:r>
              <a:rPr lang="en-US" sz="3799" spc="265">
                <a:solidFill>
                  <a:srgbClr val="2B3425"/>
                </a:solidFill>
                <a:latin typeface="Aleo"/>
              </a:rPr>
              <a:t>IEZA</a:t>
            </a:r>
          </a:p>
          <a:p>
            <a:pPr algn="just" marL="820416" indent="-410208" lvl="1">
              <a:lnSpc>
                <a:spcPts val="4749"/>
              </a:lnSpc>
              <a:buFont typeface="Arial"/>
              <a:buChar char="•"/>
            </a:pPr>
            <a:r>
              <a:rPr lang="en-US" sz="3799" spc="265">
                <a:solidFill>
                  <a:srgbClr val="2B3425"/>
                </a:solidFill>
                <a:latin typeface="Aleo"/>
              </a:rPr>
              <a:t>RRF</a:t>
            </a:r>
          </a:p>
        </p:txBody>
      </p:sp>
      <p:sp>
        <p:nvSpPr>
          <p:cNvPr name="AutoShape 25" id="25"/>
          <p:cNvSpPr/>
          <p:nvPr/>
        </p:nvSpPr>
        <p:spPr>
          <a:xfrm rot="0">
            <a:off x="3931188" y="2317835"/>
            <a:ext cx="9905741" cy="0"/>
          </a:xfrm>
          <a:prstGeom prst="line">
            <a:avLst/>
          </a:prstGeom>
          <a:ln cap="flat" w="47625">
            <a:solidFill>
              <a:srgbClr val="414B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2771418" y="1261320"/>
            <a:ext cx="12225281" cy="97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2"/>
              </a:lnSpc>
            </a:pPr>
            <a:r>
              <a:rPr lang="en-US" sz="6900" spc="483">
                <a:solidFill>
                  <a:srgbClr val="2B3425"/>
                </a:solidFill>
                <a:latin typeface="Oswald"/>
              </a:rPr>
              <a:t>TECHNOLOGY USED: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317314">
            <a:off x="16141328" y="5983860"/>
            <a:ext cx="2685383" cy="4429498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54053">
            <a:off x="-264781" y="356761"/>
            <a:ext cx="3150973" cy="30077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A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78104" y="0"/>
            <a:ext cx="15666589" cy="9995469"/>
          </a:xfrm>
          <a:prstGeom prst="rect">
            <a:avLst/>
          </a:prstGeom>
          <a:solidFill>
            <a:srgbClr val="FFF9F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704225" y="6928775"/>
            <a:ext cx="3872575" cy="387257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323013" y="-907587"/>
            <a:ext cx="3872575" cy="38725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11151" y="8700554"/>
            <a:ext cx="4611861" cy="46118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072071" y="5598501"/>
            <a:ext cx="1748282" cy="17482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6821" y="569552"/>
            <a:ext cx="1748282" cy="174828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71373" y="6054634"/>
            <a:ext cx="1748282" cy="17482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B874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870552" y="1860635"/>
            <a:ext cx="1748282" cy="17482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B874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1915665" y="5710643"/>
            <a:ext cx="6540867" cy="4114800"/>
          </a:xfrm>
          <a:prstGeom prst="rect">
            <a:avLst/>
          </a:prstGeom>
        </p:spPr>
      </p:pic>
      <p:sp>
        <p:nvSpPr>
          <p:cNvPr name="AutoShape 25" id="25"/>
          <p:cNvSpPr/>
          <p:nvPr/>
        </p:nvSpPr>
        <p:spPr>
          <a:xfrm rot="0">
            <a:off x="3778046" y="1186245"/>
            <a:ext cx="9905741" cy="0"/>
          </a:xfrm>
          <a:prstGeom prst="line">
            <a:avLst/>
          </a:prstGeom>
          <a:ln cap="flat" w="47625">
            <a:solidFill>
              <a:srgbClr val="5D53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3168350" y="258698"/>
            <a:ext cx="10257725" cy="95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4"/>
              </a:lnSpc>
            </a:pPr>
            <a:r>
              <a:rPr lang="en-US" sz="6800" spc="476">
                <a:solidFill>
                  <a:srgbClr val="414B3B"/>
                </a:solidFill>
                <a:latin typeface="Oswald"/>
              </a:rPr>
              <a:t>APPLICABILITY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40009" y="2449449"/>
            <a:ext cx="14130543" cy="337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2579" indent="-411289" lvl="1">
              <a:lnSpc>
                <a:spcPts val="5333"/>
              </a:lnSpc>
              <a:buFont typeface="Arial"/>
              <a:buChar char="•"/>
            </a:pPr>
            <a:r>
              <a:rPr lang="en-US" sz="3809">
                <a:solidFill>
                  <a:srgbClr val="414B3B"/>
                </a:solidFill>
                <a:latin typeface="Aleo"/>
              </a:rPr>
              <a:t>This app is for everyone.for all age groups,mainly focuses on youth.</a:t>
            </a:r>
          </a:p>
          <a:p>
            <a:pPr>
              <a:lnSpc>
                <a:spcPts val="5333"/>
              </a:lnSpc>
            </a:pPr>
          </a:p>
          <a:p>
            <a:pPr marL="822579" indent="-411289" lvl="1">
              <a:lnSpc>
                <a:spcPts val="5333"/>
              </a:lnSpc>
              <a:buFont typeface="Arial"/>
              <a:buChar char="•"/>
            </a:pPr>
            <a:r>
              <a:rPr lang="en-US" sz="3809">
                <a:solidFill>
                  <a:srgbClr val="414B3B"/>
                </a:solidFill>
                <a:latin typeface="Aleo"/>
              </a:rPr>
              <a:t>Can be used by the high school students,professionals etc working on environmental issues or projects;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4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0706" y="710913"/>
            <a:ext cx="15666589" cy="8229600"/>
          </a:xfrm>
          <a:prstGeom prst="rect">
            <a:avLst/>
          </a:prstGeom>
          <a:solidFill>
            <a:srgbClr val="FFF9F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1499723" y="7822002"/>
            <a:ext cx="3872575" cy="387257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410650" y="-1134496"/>
            <a:ext cx="3872575" cy="3367750"/>
            <a:chOff x="0" y="0"/>
            <a:chExt cx="812800" cy="706844"/>
          </a:xfrm>
        </p:grpSpPr>
        <p:sp>
          <p:nvSpPr>
            <p:cNvPr name="Freeform 7" id="7"/>
            <p:cNvSpPr/>
            <p:nvPr/>
          </p:nvSpPr>
          <p:spPr>
            <a:xfrm>
              <a:off x="200633" y="0"/>
              <a:ext cx="411533" cy="706844"/>
            </a:xfrm>
            <a:custGeom>
              <a:avLst/>
              <a:gdLst/>
              <a:ahLst/>
              <a:cxnLst/>
              <a:rect r="r" b="b" t="t" l="l"/>
              <a:pathLst>
                <a:path h="706844" w="411533">
                  <a:moveTo>
                    <a:pt x="205767" y="0"/>
                  </a:moveTo>
                  <a:cubicBezTo>
                    <a:pt x="332952" y="72201"/>
                    <a:pt x="411534" y="207172"/>
                    <a:pt x="411534" y="353422"/>
                  </a:cubicBezTo>
                  <a:cubicBezTo>
                    <a:pt x="411534" y="499672"/>
                    <a:pt x="332952" y="634643"/>
                    <a:pt x="205767" y="706844"/>
                  </a:cubicBezTo>
                  <a:cubicBezTo>
                    <a:pt x="78582" y="634643"/>
                    <a:pt x="0" y="499672"/>
                    <a:pt x="0" y="353422"/>
                  </a:cubicBezTo>
                  <a:cubicBezTo>
                    <a:pt x="0" y="207172"/>
                    <a:pt x="78582" y="72201"/>
                    <a:pt x="20576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671364" y="7082715"/>
            <a:ext cx="4611861" cy="46118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122270" y="8384159"/>
            <a:ext cx="1748282" cy="17482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01377" y="-163228"/>
            <a:ext cx="1748282" cy="174828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437577" y="7082715"/>
            <a:ext cx="1748282" cy="17482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F6E2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103153" y="986493"/>
            <a:ext cx="1748282" cy="17482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F6E2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0">
            <a:off x="3931188" y="2317835"/>
            <a:ext cx="9905741" cy="0"/>
          </a:xfrm>
          <a:prstGeom prst="line">
            <a:avLst/>
          </a:prstGeom>
          <a:ln cap="flat" w="47625">
            <a:solidFill>
              <a:srgbClr val="414B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2771418" y="1261320"/>
            <a:ext cx="12225281" cy="97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2"/>
              </a:lnSpc>
            </a:pPr>
            <a:r>
              <a:rPr lang="en-US" sz="6900" spc="483">
                <a:solidFill>
                  <a:srgbClr val="2B3425"/>
                </a:solidFill>
                <a:latin typeface="Oswald"/>
              </a:rPr>
              <a:t>FUTURE SCOPE: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317314">
            <a:off x="16601230" y="6344812"/>
            <a:ext cx="2685383" cy="4429498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54053">
            <a:off x="-546787" y="16272"/>
            <a:ext cx="3150973" cy="3007747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701377" y="2853051"/>
            <a:ext cx="15557923" cy="533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20"/>
              </a:lnSpc>
            </a:pPr>
            <a:r>
              <a:rPr lang="en-US" sz="3371">
                <a:solidFill>
                  <a:srgbClr val="2B3425"/>
                </a:solidFill>
                <a:latin typeface="Aleo Bold"/>
              </a:rPr>
              <a:t>Uniqueness:</a:t>
            </a:r>
          </a:p>
          <a:p>
            <a:pPr>
              <a:lnSpc>
                <a:spcPts val="3389"/>
              </a:lnSpc>
            </a:pPr>
            <a:r>
              <a:rPr lang="en-US" sz="2421">
                <a:solidFill>
                  <a:srgbClr val="2B3425"/>
                </a:solidFill>
                <a:latin typeface="Aleo"/>
              </a:rPr>
              <a:t>There is hardly any application which provides this much amount of support and features we are planning to provide.</a:t>
            </a:r>
          </a:p>
          <a:p>
            <a:pPr>
              <a:lnSpc>
                <a:spcPts val="4620"/>
              </a:lnSpc>
            </a:pP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2B3425"/>
                </a:solidFill>
                <a:latin typeface="Aleo Bold"/>
              </a:rPr>
              <a:t>Commercialisation:</a:t>
            </a:r>
          </a:p>
          <a:p>
            <a:pPr>
              <a:lnSpc>
                <a:spcPts val="3389"/>
              </a:lnSpc>
            </a:pPr>
            <a:r>
              <a:rPr lang="en-US" sz="2421">
                <a:solidFill>
                  <a:srgbClr val="2B3425"/>
                </a:solidFill>
                <a:latin typeface="Aleo"/>
              </a:rPr>
              <a:t> We have planned to commercialize our app by creating a marketing strategy anfd user personas,promoting on social,can also be commercialized by some Advertisements consisting eco friendly products such as bicycles,smoke caps,recycled goods etc</a:t>
            </a:r>
          </a:p>
          <a:p>
            <a:pPr>
              <a:lnSpc>
                <a:spcPts val="3389"/>
              </a:lnSpc>
            </a:pP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2B3425"/>
                </a:solidFill>
                <a:latin typeface="Aleo Bold"/>
              </a:rPr>
              <a:t>Solving Environmental issues:</a:t>
            </a:r>
          </a:p>
          <a:p>
            <a:pPr>
              <a:lnSpc>
                <a:spcPts val="3389"/>
              </a:lnSpc>
            </a:pPr>
            <a:r>
              <a:rPr lang="en-US" sz="2421">
                <a:solidFill>
                  <a:srgbClr val="2B3425"/>
                </a:solidFill>
                <a:latin typeface="Aleo"/>
              </a:rPr>
              <a:t>Our solution is aiming at saving our environment from individual to whole world level.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A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78104" y="0"/>
            <a:ext cx="15666589" cy="9995469"/>
          </a:xfrm>
          <a:prstGeom prst="rect">
            <a:avLst/>
          </a:prstGeom>
          <a:solidFill>
            <a:srgbClr val="FFF9F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704225" y="6928775"/>
            <a:ext cx="3872575" cy="387257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323013" y="-907587"/>
            <a:ext cx="3872575" cy="38725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11151" y="8700554"/>
            <a:ext cx="4611861" cy="46118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072071" y="5598501"/>
            <a:ext cx="1748282" cy="17482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6821" y="569552"/>
            <a:ext cx="1748282" cy="174828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71373" y="6054634"/>
            <a:ext cx="1748282" cy="17482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B874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870552" y="1860635"/>
            <a:ext cx="1748282" cy="17482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B874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1915665" y="5710643"/>
            <a:ext cx="6540867" cy="4114800"/>
          </a:xfrm>
          <a:prstGeom prst="rect">
            <a:avLst/>
          </a:prstGeom>
        </p:spPr>
      </p:pic>
      <p:sp>
        <p:nvSpPr>
          <p:cNvPr name="AutoShape 25" id="25"/>
          <p:cNvSpPr/>
          <p:nvPr/>
        </p:nvSpPr>
        <p:spPr>
          <a:xfrm rot="0">
            <a:off x="3778046" y="1186245"/>
            <a:ext cx="9905741" cy="0"/>
          </a:xfrm>
          <a:prstGeom prst="line">
            <a:avLst/>
          </a:prstGeom>
          <a:ln cap="flat" w="47625">
            <a:solidFill>
              <a:srgbClr val="5D53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3168350" y="258698"/>
            <a:ext cx="10257725" cy="95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4"/>
              </a:lnSpc>
            </a:pPr>
            <a:r>
              <a:rPr lang="en-US" sz="6800" spc="476">
                <a:solidFill>
                  <a:srgbClr val="414B3B"/>
                </a:solidFill>
                <a:latin typeface="Oswald"/>
              </a:rPr>
              <a:t>THE NEXT!!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70963" y="2340317"/>
            <a:ext cx="14130543" cy="4046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2579" indent="-411289" lvl="1">
              <a:lnSpc>
                <a:spcPts val="5333"/>
              </a:lnSpc>
              <a:buFont typeface="Arial"/>
              <a:buChar char="•"/>
            </a:pPr>
            <a:r>
              <a:rPr lang="en-US" sz="3809">
                <a:solidFill>
                  <a:srgbClr val="414B3B"/>
                </a:solidFill>
                <a:latin typeface="Aleo"/>
              </a:rPr>
              <a:t>Improve similarity Algorithms</a:t>
            </a:r>
          </a:p>
          <a:p>
            <a:pPr>
              <a:lnSpc>
                <a:spcPts val="5333"/>
              </a:lnSpc>
            </a:pPr>
          </a:p>
          <a:p>
            <a:pPr marL="822579" indent="-411289" lvl="1">
              <a:lnSpc>
                <a:spcPts val="5333"/>
              </a:lnSpc>
              <a:buFont typeface="Arial"/>
              <a:buChar char="•"/>
            </a:pPr>
            <a:r>
              <a:rPr lang="en-US" sz="3809">
                <a:solidFill>
                  <a:srgbClr val="414B3B"/>
                </a:solidFill>
                <a:latin typeface="Aleo"/>
              </a:rPr>
              <a:t>Run pilot with NGOs,and Environmental Educators;</a:t>
            </a:r>
          </a:p>
          <a:p>
            <a:pPr>
              <a:lnSpc>
                <a:spcPts val="5333"/>
              </a:lnSpc>
            </a:pPr>
          </a:p>
          <a:p>
            <a:pPr marL="822579" indent="-411289" lvl="1">
              <a:lnSpc>
                <a:spcPts val="5333"/>
              </a:lnSpc>
              <a:buFont typeface="Arial"/>
              <a:buChar char="•"/>
            </a:pPr>
            <a:r>
              <a:rPr lang="en-US" sz="3809">
                <a:solidFill>
                  <a:srgbClr val="414B3B"/>
                </a:solidFill>
                <a:latin typeface="Aleo"/>
              </a:rPr>
              <a:t>Reaching out for public officials and public demands.</a:t>
            </a:r>
          </a:p>
          <a:p>
            <a:pPr>
              <a:lnSpc>
                <a:spcPts val="5333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10344" y="1028700"/>
            <a:ext cx="21801643" cy="8229600"/>
          </a:xfrm>
          <a:prstGeom prst="rect">
            <a:avLst/>
          </a:prstGeom>
          <a:solidFill>
            <a:srgbClr val="414B3B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704225" y="6928775"/>
            <a:ext cx="3872575" cy="387257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B87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323013" y="-907587"/>
            <a:ext cx="3872575" cy="38725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B874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671364" y="7082715"/>
            <a:ext cx="4611861" cy="46118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103153" y="6795439"/>
            <a:ext cx="1748282" cy="17482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6821" y="430119"/>
            <a:ext cx="1748282" cy="174828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71373" y="6054634"/>
            <a:ext cx="1748282" cy="17482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870552" y="1860635"/>
            <a:ext cx="1748282" cy="17482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0">
            <a:off x="4191130" y="4545176"/>
            <a:ext cx="9905741" cy="0"/>
          </a:xfrm>
          <a:prstGeom prst="line">
            <a:avLst/>
          </a:prstGeom>
          <a:ln cap="flat" w="47625">
            <a:solidFill>
              <a:srgbClr val="FFF9F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4208534" y="4983326"/>
            <a:ext cx="9905741" cy="3302996"/>
            <a:chOff x="0" y="0"/>
            <a:chExt cx="2608919" cy="869925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2608919" cy="869925"/>
            </a:xfrm>
            <a:custGeom>
              <a:avLst/>
              <a:gdLst/>
              <a:ahLst/>
              <a:cxnLst/>
              <a:rect r="r" b="b" t="t" l="l"/>
              <a:pathLst>
                <a:path h="869925" w="2608919">
                  <a:moveTo>
                    <a:pt x="0" y="0"/>
                  </a:moveTo>
                  <a:lnTo>
                    <a:pt x="2608919" y="0"/>
                  </a:lnTo>
                  <a:lnTo>
                    <a:pt x="2608919" y="869925"/>
                  </a:lnTo>
                  <a:lnTo>
                    <a:pt x="0" y="869925"/>
                  </a:ln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208534" y="2734776"/>
            <a:ext cx="9905741" cy="1651498"/>
            <a:chOff x="0" y="0"/>
            <a:chExt cx="2608919" cy="434962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2608919" cy="434962"/>
            </a:xfrm>
            <a:custGeom>
              <a:avLst/>
              <a:gdLst/>
              <a:ahLst/>
              <a:cxnLst/>
              <a:rect r="r" b="b" t="t" l="l"/>
              <a:pathLst>
                <a:path h="434962" w="2608919">
                  <a:moveTo>
                    <a:pt x="0" y="0"/>
                  </a:moveTo>
                  <a:lnTo>
                    <a:pt x="2608919" y="0"/>
                  </a:lnTo>
                  <a:lnTo>
                    <a:pt x="2608919" y="434962"/>
                  </a:lnTo>
                  <a:lnTo>
                    <a:pt x="0" y="43496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262257" y="7315104"/>
            <a:ext cx="7315200" cy="36443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0963" y="1736045"/>
            <a:ext cx="3841583" cy="2650228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true" rot="-5400000">
            <a:off x="12750572" y="6121929"/>
            <a:ext cx="3841583" cy="2650228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4396500" y="5602514"/>
            <a:ext cx="10858056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49"/>
              </a:lnSpc>
            </a:pPr>
            <a:r>
              <a:rPr lang="en-US" sz="4599" spc="321">
                <a:solidFill>
                  <a:srgbClr val="FFF9F3"/>
                </a:solidFill>
                <a:latin typeface="Aloja"/>
              </a:rPr>
              <a:t>ERROR-404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396500" y="6615774"/>
            <a:ext cx="10994969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750"/>
              </a:lnSpc>
              <a:buFont typeface="Arial"/>
              <a:buChar char="•"/>
            </a:pPr>
            <a:r>
              <a:rPr lang="en-US" sz="3000" spc="210">
                <a:solidFill>
                  <a:srgbClr val="FFF9F3"/>
                </a:solidFill>
                <a:latin typeface="DM Sans"/>
              </a:rPr>
              <a:t>Sushree Das</a:t>
            </a:r>
          </a:p>
          <a:p>
            <a:pPr algn="just" marL="647700" indent="-323850" lvl="1">
              <a:lnSpc>
                <a:spcPts val="3750"/>
              </a:lnSpc>
              <a:buFont typeface="Arial"/>
              <a:buChar char="•"/>
            </a:pPr>
            <a:r>
              <a:rPr lang="en-US" sz="3000" spc="210">
                <a:solidFill>
                  <a:srgbClr val="FFF9F3"/>
                </a:solidFill>
                <a:latin typeface="DM Sans"/>
              </a:rPr>
              <a:t>Kiran Kumar Das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031360" y="3036278"/>
            <a:ext cx="12225281" cy="1122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8000" spc="560">
                <a:solidFill>
                  <a:srgbClr val="FFF9F3"/>
                </a:solidFill>
                <a:latin typeface="Oswald"/>
              </a:rPr>
              <a:t>THANK YOU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208534" y="4907126"/>
            <a:ext cx="9905741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9F3"/>
                </a:solidFill>
                <a:latin typeface="Anahaw"/>
              </a:rPr>
              <a:t>THE TEAM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A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0706" y="1358674"/>
            <a:ext cx="15666589" cy="8309583"/>
          </a:xfrm>
          <a:prstGeom prst="rect">
            <a:avLst/>
          </a:prstGeom>
          <a:solidFill>
            <a:srgbClr val="FFF9F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5323013" y="-907587"/>
            <a:ext cx="3872575" cy="387257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943431" y="7206251"/>
            <a:ext cx="4611861" cy="461186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591049" y="7919975"/>
            <a:ext cx="1748282" cy="174828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96821" y="569552"/>
            <a:ext cx="1748282" cy="17482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50157" y="5513465"/>
            <a:ext cx="1748282" cy="174828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B874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704225" y="6928775"/>
            <a:ext cx="3872575" cy="387257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870552" y="1860635"/>
            <a:ext cx="1748282" cy="17482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B874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6950" y="2885521"/>
            <a:ext cx="1402978" cy="1000289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3591049" y="1923689"/>
            <a:ext cx="11662259" cy="854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8"/>
              </a:lnSpc>
            </a:pPr>
            <a:r>
              <a:rPr lang="en-US" sz="6100" spc="427">
                <a:solidFill>
                  <a:srgbClr val="414B3B"/>
                </a:solidFill>
                <a:latin typeface="Oswald"/>
              </a:rPr>
              <a:t>MOTIVATION: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2062" y="4020115"/>
            <a:ext cx="1575630" cy="1123385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2971776" y="2879262"/>
            <a:ext cx="11971655" cy="672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7"/>
              </a:lnSpc>
            </a:pPr>
            <a:r>
              <a:rPr lang="en-US" sz="3805">
                <a:solidFill>
                  <a:srgbClr val="040606"/>
                </a:solidFill>
                <a:latin typeface="Aleo Bold"/>
              </a:rPr>
              <a:t>Our nature as well as humans getting affected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971776" y="4202522"/>
            <a:ext cx="15666589" cy="672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809">
                <a:solidFill>
                  <a:srgbClr val="000000"/>
                </a:solidFill>
                <a:latin typeface="Aleo Bold"/>
              </a:rPr>
              <a:t>Careless and reckless use of nature and natural resources.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4298" y="5424298"/>
            <a:ext cx="1575630" cy="1123385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2799928" y="5427740"/>
            <a:ext cx="13944765" cy="135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33"/>
              </a:lnSpc>
              <a:spcBef>
                <a:spcPct val="0"/>
              </a:spcBef>
            </a:pPr>
            <a:r>
              <a:rPr lang="en-US" sz="3809">
                <a:solidFill>
                  <a:srgbClr val="000000"/>
                </a:solidFill>
                <a:latin typeface="Aleo Bold"/>
              </a:rPr>
              <a:t>Increasing Global Warming,use of plastics,unbalanced climatic conditions.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2062" y="6866890"/>
            <a:ext cx="1575630" cy="1123385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2971776" y="7120526"/>
            <a:ext cx="15666589" cy="672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33"/>
              </a:lnSpc>
              <a:spcBef>
                <a:spcPct val="0"/>
              </a:spcBef>
            </a:pPr>
            <a:r>
              <a:rPr lang="en-US" sz="3809">
                <a:solidFill>
                  <a:srgbClr val="000000"/>
                </a:solidFill>
                <a:latin typeface="Aleo Bold"/>
              </a:rPr>
              <a:t>Lack of knowledge about how to maintain sustainability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A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0706" y="1358674"/>
            <a:ext cx="15666589" cy="10227938"/>
          </a:xfrm>
          <a:prstGeom prst="rect">
            <a:avLst/>
          </a:prstGeom>
          <a:solidFill>
            <a:srgbClr val="FFF9F3"/>
          </a:solidFill>
        </p:spPr>
      </p:sp>
      <p:sp>
        <p:nvSpPr>
          <p:cNvPr name="AutoShape 3" id="3"/>
          <p:cNvSpPr/>
          <p:nvPr/>
        </p:nvSpPr>
        <p:spPr>
          <a:xfrm rot="0">
            <a:off x="3997104" y="2734776"/>
            <a:ext cx="9905741" cy="0"/>
          </a:xfrm>
          <a:prstGeom prst="line">
            <a:avLst/>
          </a:prstGeom>
          <a:ln cap="flat" w="47625">
            <a:solidFill>
              <a:srgbClr val="5D534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704225" y="6928775"/>
            <a:ext cx="3872575" cy="387257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323013" y="-907587"/>
            <a:ext cx="3872575" cy="387257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711151" y="8700554"/>
            <a:ext cx="4611861" cy="461186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072071" y="5598501"/>
            <a:ext cx="1748282" cy="174828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96821" y="569552"/>
            <a:ext cx="1748282" cy="174828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71373" y="6054634"/>
            <a:ext cx="1748282" cy="174828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B874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870552" y="1860635"/>
            <a:ext cx="1748282" cy="174828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B874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2398347" y="6054634"/>
            <a:ext cx="6540867" cy="41148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570963" y="2930498"/>
            <a:ext cx="11662259" cy="337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2579" indent="-411289" lvl="1">
              <a:lnSpc>
                <a:spcPts val="5333"/>
              </a:lnSpc>
              <a:buFont typeface="Arial"/>
              <a:buChar char="•"/>
            </a:pPr>
            <a:r>
              <a:rPr lang="en-US" sz="3809" spc="266">
                <a:solidFill>
                  <a:srgbClr val="2B3425"/>
                </a:solidFill>
                <a:latin typeface="Aleo"/>
              </a:rPr>
              <a:t>Deforestation</a:t>
            </a:r>
          </a:p>
          <a:p>
            <a:pPr algn="just" marL="822579" indent="-411289" lvl="1">
              <a:lnSpc>
                <a:spcPts val="5333"/>
              </a:lnSpc>
              <a:buFont typeface="Arial"/>
              <a:buChar char="•"/>
            </a:pPr>
            <a:r>
              <a:rPr lang="en-US" sz="3809" spc="266">
                <a:solidFill>
                  <a:srgbClr val="2B3425"/>
                </a:solidFill>
                <a:latin typeface="Aleo"/>
              </a:rPr>
              <a:t>Pollution(soil,air,water,materials etc)</a:t>
            </a:r>
          </a:p>
          <a:p>
            <a:pPr algn="just" marL="822579" indent="-411289" lvl="1">
              <a:lnSpc>
                <a:spcPts val="5333"/>
              </a:lnSpc>
              <a:buFont typeface="Arial"/>
              <a:buChar char="•"/>
            </a:pPr>
            <a:r>
              <a:rPr lang="en-US" sz="3809" spc="266">
                <a:solidFill>
                  <a:srgbClr val="2B3425"/>
                </a:solidFill>
                <a:latin typeface="Aleo"/>
              </a:rPr>
              <a:t>Excessive Poaching</a:t>
            </a:r>
          </a:p>
          <a:p>
            <a:pPr algn="just" marL="822579" indent="-411289" lvl="1">
              <a:lnSpc>
                <a:spcPts val="5333"/>
              </a:lnSpc>
              <a:buFont typeface="Arial"/>
              <a:buChar char="•"/>
            </a:pPr>
            <a:r>
              <a:rPr lang="en-US" sz="3809" spc="266">
                <a:solidFill>
                  <a:srgbClr val="2B3425"/>
                </a:solidFill>
                <a:latin typeface="Aleo"/>
              </a:rPr>
              <a:t>Construction works etc</a:t>
            </a:r>
          </a:p>
          <a:p>
            <a:pPr algn="just">
              <a:lnSpc>
                <a:spcPts val="5333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3168350" y="1667973"/>
            <a:ext cx="11662259" cy="106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7500" spc="525">
                <a:solidFill>
                  <a:srgbClr val="414B3B"/>
                </a:solidFill>
                <a:latin typeface="Oswald"/>
              </a:rPr>
              <a:t>THE PROBLEM: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A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0706" y="1358674"/>
            <a:ext cx="15666589" cy="10227938"/>
          </a:xfrm>
          <a:prstGeom prst="rect">
            <a:avLst/>
          </a:prstGeom>
          <a:solidFill>
            <a:srgbClr val="FFF9F3"/>
          </a:solidFill>
        </p:spPr>
      </p:sp>
      <p:sp>
        <p:nvSpPr>
          <p:cNvPr name="AutoShape 3" id="3"/>
          <p:cNvSpPr/>
          <p:nvPr/>
        </p:nvSpPr>
        <p:spPr>
          <a:xfrm rot="0">
            <a:off x="3997104" y="2734776"/>
            <a:ext cx="9905741" cy="0"/>
          </a:xfrm>
          <a:prstGeom prst="line">
            <a:avLst/>
          </a:prstGeom>
          <a:ln cap="flat" w="47625">
            <a:solidFill>
              <a:srgbClr val="5D534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704225" y="6928775"/>
            <a:ext cx="3872575" cy="387257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323013" y="-907587"/>
            <a:ext cx="3872575" cy="387257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711151" y="8700554"/>
            <a:ext cx="4611861" cy="461186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072071" y="5598501"/>
            <a:ext cx="1748282" cy="174828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96821" y="569552"/>
            <a:ext cx="1748282" cy="174828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71373" y="6054634"/>
            <a:ext cx="1748282" cy="174828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B874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870552" y="1860635"/>
            <a:ext cx="1748282" cy="174828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B874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2398347" y="6054634"/>
            <a:ext cx="6540867" cy="4114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440149" y="2964987"/>
            <a:ext cx="1416688" cy="2266701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417640" y="5231688"/>
            <a:ext cx="1785753" cy="1822197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223197" y="5371001"/>
            <a:ext cx="631245" cy="657547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05027" y="6028547"/>
            <a:ext cx="2527257" cy="477881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0225572" y="4098338"/>
            <a:ext cx="1741104" cy="1956296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422110" y="4949083"/>
            <a:ext cx="1420348" cy="1079465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7582053" y="6928775"/>
            <a:ext cx="1390961" cy="2575854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5274027" y="3578915"/>
            <a:ext cx="1858733" cy="1792086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3803083">
            <a:off x="8943755" y="3737277"/>
            <a:ext cx="1530230" cy="1475361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0377972" y="4250738"/>
            <a:ext cx="1741104" cy="1956296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9325377">
            <a:off x="9236646" y="6865811"/>
            <a:ext cx="1530230" cy="1475361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10429789">
            <a:off x="4463464" y="3476687"/>
            <a:ext cx="1530230" cy="1475361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6817483">
            <a:off x="9190370" y="3041332"/>
            <a:ext cx="1530230" cy="1475361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3875537">
            <a:off x="5139182" y="6906873"/>
            <a:ext cx="1858733" cy="1792086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7882349">
            <a:off x="7408676" y="5394892"/>
            <a:ext cx="1530230" cy="1475361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3168350" y="1667973"/>
            <a:ext cx="11662259" cy="106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7500" spc="525">
                <a:solidFill>
                  <a:srgbClr val="414B3B"/>
                </a:solidFill>
                <a:latin typeface="Oswald"/>
              </a:rPr>
              <a:t>THE PROBLEM: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4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0706" y="1028700"/>
            <a:ext cx="15666589" cy="8229600"/>
          </a:xfrm>
          <a:prstGeom prst="rect">
            <a:avLst/>
          </a:prstGeom>
          <a:solidFill>
            <a:srgbClr val="FFF9F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704225" y="6928775"/>
            <a:ext cx="3872575" cy="387257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323013" y="-907587"/>
            <a:ext cx="3872575" cy="38725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671364" y="7082715"/>
            <a:ext cx="4611861" cy="46118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122270" y="8384159"/>
            <a:ext cx="1748282" cy="17482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32062" y="-30017"/>
            <a:ext cx="1748282" cy="174828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71373" y="6054634"/>
            <a:ext cx="1748282" cy="17482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F6E2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870552" y="1860635"/>
            <a:ext cx="1748282" cy="17482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F6E2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0">
            <a:off x="4765151" y="2734776"/>
            <a:ext cx="8669112" cy="0"/>
          </a:xfrm>
          <a:prstGeom prst="line">
            <a:avLst/>
          </a:prstGeom>
          <a:ln cap="flat" w="47625">
            <a:solidFill>
              <a:srgbClr val="414B3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916608" y="5857502"/>
            <a:ext cx="2685383" cy="4429498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43424" y="1278527"/>
            <a:ext cx="3150973" cy="3007747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2771130" y="1794465"/>
            <a:ext cx="12225281" cy="940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6"/>
              </a:lnSpc>
            </a:pPr>
            <a:r>
              <a:rPr lang="en-US" sz="6700" spc="469">
                <a:solidFill>
                  <a:srgbClr val="2B3425"/>
                </a:solidFill>
                <a:latin typeface="Oswald"/>
              </a:rPr>
              <a:t>THE SOLUTION: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807549" y="2672863"/>
            <a:ext cx="11453932" cy="665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809">
                <a:solidFill>
                  <a:srgbClr val="2B3425"/>
                </a:solidFill>
                <a:latin typeface="Aleo"/>
              </a:rPr>
              <a:t>There are several approaches to this problem such as: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92711" y="3551767"/>
            <a:ext cx="15666589" cy="5422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2579" indent="-411289" lvl="1">
              <a:lnSpc>
                <a:spcPts val="5333"/>
              </a:lnSpc>
              <a:buFont typeface="Arial"/>
              <a:buChar char="•"/>
            </a:pPr>
            <a:r>
              <a:rPr lang="en-US" sz="3809">
                <a:solidFill>
                  <a:srgbClr val="000000"/>
                </a:solidFill>
                <a:latin typeface="Aleo Bold"/>
              </a:rPr>
              <a:t>Creating Awareness among the population</a:t>
            </a:r>
            <a:r>
              <a:rPr lang="en-US" sz="3809">
                <a:solidFill>
                  <a:srgbClr val="000000"/>
                </a:solidFill>
                <a:latin typeface="Aleo"/>
              </a:rPr>
              <a:t> : NGOs,environmental awareness programmes,educating the communities</a:t>
            </a:r>
          </a:p>
          <a:p>
            <a:pPr>
              <a:lnSpc>
                <a:spcPts val="5333"/>
              </a:lnSpc>
            </a:pPr>
          </a:p>
          <a:p>
            <a:pPr marL="822579" indent="-411289" lvl="1">
              <a:lnSpc>
                <a:spcPts val="5333"/>
              </a:lnSpc>
              <a:buFont typeface="Arial"/>
              <a:buChar char="•"/>
            </a:pPr>
            <a:r>
              <a:rPr lang="en-US" sz="3809">
                <a:solidFill>
                  <a:srgbClr val="000000"/>
                </a:solidFill>
                <a:latin typeface="Aleo"/>
              </a:rPr>
              <a:t>-</a:t>
            </a:r>
            <a:r>
              <a:rPr lang="en-US" sz="3809">
                <a:solidFill>
                  <a:srgbClr val="000000"/>
                </a:solidFill>
                <a:latin typeface="Aleo Bold"/>
              </a:rPr>
              <a:t>Technical ways:</a:t>
            </a:r>
            <a:r>
              <a:rPr lang="en-US" sz="3809">
                <a:solidFill>
                  <a:srgbClr val="000000"/>
                </a:solidFill>
                <a:latin typeface="Aleo"/>
              </a:rPr>
              <a:t>Using Renewable Sources of energy like solar,wind,hydroelectric power</a:t>
            </a:r>
          </a:p>
          <a:p>
            <a:pPr>
              <a:lnSpc>
                <a:spcPts val="5333"/>
              </a:lnSpc>
            </a:pPr>
          </a:p>
          <a:p>
            <a:pPr marL="822579" indent="-411289" lvl="1">
              <a:lnSpc>
                <a:spcPts val="5333"/>
              </a:lnSpc>
              <a:buFont typeface="Arial"/>
              <a:buChar char="•"/>
            </a:pPr>
            <a:r>
              <a:rPr lang="en-US" sz="3809">
                <a:solidFill>
                  <a:srgbClr val="000000"/>
                </a:solidFill>
                <a:latin typeface="Aleo Bold"/>
              </a:rPr>
              <a:t>-Device apps:</a:t>
            </a:r>
            <a:r>
              <a:rPr lang="en-US" sz="3809">
                <a:solidFill>
                  <a:srgbClr val="000000"/>
                </a:solidFill>
                <a:latin typeface="Aleo"/>
              </a:rPr>
              <a:t> Games,news,websites,media etc</a:t>
            </a:r>
          </a:p>
          <a:p>
            <a:pPr>
              <a:lnSpc>
                <a:spcPts val="5333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4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0706" y="1028700"/>
            <a:ext cx="15666589" cy="8229600"/>
          </a:xfrm>
          <a:prstGeom prst="rect">
            <a:avLst/>
          </a:prstGeom>
          <a:solidFill>
            <a:srgbClr val="FFF9F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704225" y="6928775"/>
            <a:ext cx="3872575" cy="387257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323013" y="-907587"/>
            <a:ext cx="3872575" cy="38725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671364" y="7082715"/>
            <a:ext cx="4611861" cy="46118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122270" y="8384159"/>
            <a:ext cx="1748282" cy="17482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6821" y="569552"/>
            <a:ext cx="1748282" cy="174828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71373" y="6054634"/>
            <a:ext cx="1748282" cy="17482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F6E2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870552" y="1860635"/>
            <a:ext cx="1748282" cy="17482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F6E2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0">
            <a:off x="4069564" y="2469282"/>
            <a:ext cx="9905741" cy="0"/>
          </a:xfrm>
          <a:prstGeom prst="line">
            <a:avLst/>
          </a:prstGeom>
          <a:ln cap="flat" w="47625">
            <a:solidFill>
              <a:srgbClr val="414B3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256640" y="5313634"/>
            <a:ext cx="2685383" cy="4429498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8686" y="1461114"/>
            <a:ext cx="3150973" cy="3007747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3386574" y="2936412"/>
            <a:ext cx="11610125" cy="1775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8"/>
              </a:lnSpc>
            </a:pPr>
            <a:r>
              <a:rPr lang="en-US" sz="4023" spc="281">
                <a:solidFill>
                  <a:srgbClr val="2B3425"/>
                </a:solidFill>
                <a:latin typeface="Aleo"/>
              </a:rPr>
              <a:t>Creating a holistic approach towards sustainability to save our environment.</a:t>
            </a:r>
          </a:p>
          <a:p>
            <a:pPr algn="just">
              <a:lnSpc>
                <a:spcPts val="395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2771418" y="1347237"/>
            <a:ext cx="12225281" cy="1122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8000" spc="560">
                <a:solidFill>
                  <a:srgbClr val="2B3425"/>
                </a:solidFill>
                <a:latin typeface="Oswald"/>
              </a:rPr>
              <a:t>ROOT ISSUE: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FF9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10344" y="1028700"/>
            <a:ext cx="21801643" cy="8229600"/>
          </a:xfrm>
          <a:prstGeom prst="rect">
            <a:avLst/>
          </a:prstGeom>
          <a:solidFill>
            <a:srgbClr val="414B3B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1101157" y="8039223"/>
            <a:ext cx="3872575" cy="387257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B87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682547" y="-1242757"/>
            <a:ext cx="3872575" cy="38725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B874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312904" y="7669580"/>
            <a:ext cx="4611861" cy="46118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744693" y="7315509"/>
            <a:ext cx="1748282" cy="17482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516220" y="-180611"/>
            <a:ext cx="1748282" cy="174828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57921" y="7669580"/>
            <a:ext cx="1748282" cy="17482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312904" y="477744"/>
            <a:ext cx="1748282" cy="17482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0">
            <a:off x="3931188" y="2178401"/>
            <a:ext cx="9905741" cy="0"/>
          </a:xfrm>
          <a:prstGeom prst="line">
            <a:avLst/>
          </a:prstGeom>
          <a:ln cap="flat" w="47625">
            <a:solidFill>
              <a:srgbClr val="FFF9F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199590" y="2610768"/>
            <a:ext cx="16725579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210">
                <a:solidFill>
                  <a:srgbClr val="FFF9F3"/>
                </a:solidFill>
                <a:latin typeface="DM Sans"/>
              </a:rPr>
              <a:t> Our app Eco Mania aims to encourage the people to save our Mother Earth,awares about how our ecosystem is gradually deteriorating,the increasing amount of global warming, melting of glaciers etc;and helps the people to contribute their little step for improving our environment.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71418" y="1260189"/>
            <a:ext cx="12225281" cy="91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6500" spc="455">
                <a:solidFill>
                  <a:srgbClr val="FFF9F3"/>
                </a:solidFill>
                <a:latin typeface="Oswald"/>
              </a:rPr>
              <a:t>FEATURES OF ECO MANIA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4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0706" y="1028700"/>
            <a:ext cx="15666589" cy="8229600"/>
          </a:xfrm>
          <a:prstGeom prst="rect">
            <a:avLst/>
          </a:prstGeom>
          <a:solidFill>
            <a:srgbClr val="FFF9F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1239466" y="7322013"/>
            <a:ext cx="3872575" cy="387257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682547" y="-1402049"/>
            <a:ext cx="3872575" cy="3482132"/>
            <a:chOff x="0" y="0"/>
            <a:chExt cx="812800" cy="730851"/>
          </a:xfrm>
        </p:grpSpPr>
        <p:sp>
          <p:nvSpPr>
            <p:cNvPr name="Freeform 7" id="7"/>
            <p:cNvSpPr/>
            <p:nvPr/>
          </p:nvSpPr>
          <p:spPr>
            <a:xfrm>
              <a:off x="177834" y="0"/>
              <a:ext cx="457132" cy="730851"/>
            </a:xfrm>
            <a:custGeom>
              <a:avLst/>
              <a:gdLst/>
              <a:ahLst/>
              <a:cxnLst/>
              <a:rect r="r" b="b" t="t" l="l"/>
              <a:pathLst>
                <a:path h="730851" w="457132">
                  <a:moveTo>
                    <a:pt x="228566" y="0"/>
                  </a:moveTo>
                  <a:cubicBezTo>
                    <a:pt x="368394" y="68047"/>
                    <a:pt x="457132" y="209920"/>
                    <a:pt x="457132" y="365426"/>
                  </a:cubicBezTo>
                  <a:cubicBezTo>
                    <a:pt x="457132" y="520932"/>
                    <a:pt x="368394" y="662804"/>
                    <a:pt x="228566" y="730851"/>
                  </a:cubicBezTo>
                  <a:cubicBezTo>
                    <a:pt x="88738" y="662804"/>
                    <a:pt x="0" y="520932"/>
                    <a:pt x="0" y="365426"/>
                  </a:cubicBezTo>
                  <a:cubicBezTo>
                    <a:pt x="0" y="209920"/>
                    <a:pt x="88738" y="68047"/>
                    <a:pt x="228566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164488" y="7299260"/>
            <a:ext cx="4611861" cy="46118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996411" y="8384159"/>
            <a:ext cx="1748282" cy="17482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6821" y="0"/>
            <a:ext cx="1748282" cy="174828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36564" y="7299260"/>
            <a:ext cx="1748282" cy="17482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F6E2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127727" y="845617"/>
            <a:ext cx="1748282" cy="17482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F6E2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0">
            <a:off x="3422372" y="2080083"/>
            <a:ext cx="9905741" cy="0"/>
          </a:xfrm>
          <a:prstGeom prst="line">
            <a:avLst/>
          </a:prstGeom>
          <a:ln cap="flat" w="47625">
            <a:solidFill>
              <a:srgbClr val="414B3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127727" y="5857502"/>
            <a:ext cx="2685383" cy="4429498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641379">
            <a:off x="-546787" y="1090026"/>
            <a:ext cx="3150973" cy="3007747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5"/>
          <a:srcRect l="0" t="4236" r="0" b="2025"/>
          <a:stretch>
            <a:fillRect/>
          </a:stretch>
        </p:blipFill>
        <p:spPr>
          <a:xfrm flipH="false" flipV="false" rot="0">
            <a:off x="2221562" y="2461083"/>
            <a:ext cx="3528162" cy="655844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5749724" y="3309110"/>
            <a:ext cx="10994969" cy="180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2"/>
              </a:lnSpc>
            </a:pPr>
            <a:r>
              <a:rPr lang="en-US" sz="3809" spc="266">
                <a:solidFill>
                  <a:srgbClr val="2B3425"/>
                </a:solidFill>
                <a:latin typeface="Aleo"/>
              </a:rPr>
              <a:t>It opens with it's logo and loads with some motivation quotes related  to protection of our environment.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701698" y="1156701"/>
            <a:ext cx="9943128" cy="923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7"/>
              </a:lnSpc>
            </a:pPr>
            <a:r>
              <a:rPr lang="en-US" sz="6506" spc="455">
                <a:solidFill>
                  <a:srgbClr val="2B3425"/>
                </a:solidFill>
                <a:latin typeface="Oswald"/>
              </a:rPr>
              <a:t>FEATURES OF ECO MANIA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4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0706" y="1028700"/>
            <a:ext cx="15666589" cy="8229600"/>
          </a:xfrm>
          <a:prstGeom prst="rect">
            <a:avLst/>
          </a:prstGeom>
          <a:solidFill>
            <a:srgbClr val="FFF9F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1239466" y="7322013"/>
            <a:ext cx="3872575" cy="387257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682547" y="-1402049"/>
            <a:ext cx="3872575" cy="3482132"/>
            <a:chOff x="0" y="0"/>
            <a:chExt cx="812800" cy="730851"/>
          </a:xfrm>
        </p:grpSpPr>
        <p:sp>
          <p:nvSpPr>
            <p:cNvPr name="Freeform 7" id="7"/>
            <p:cNvSpPr/>
            <p:nvPr/>
          </p:nvSpPr>
          <p:spPr>
            <a:xfrm>
              <a:off x="177834" y="0"/>
              <a:ext cx="457132" cy="730851"/>
            </a:xfrm>
            <a:custGeom>
              <a:avLst/>
              <a:gdLst/>
              <a:ahLst/>
              <a:cxnLst/>
              <a:rect r="r" b="b" t="t" l="l"/>
              <a:pathLst>
                <a:path h="730851" w="457132">
                  <a:moveTo>
                    <a:pt x="228566" y="0"/>
                  </a:moveTo>
                  <a:cubicBezTo>
                    <a:pt x="368394" y="68047"/>
                    <a:pt x="457132" y="209920"/>
                    <a:pt x="457132" y="365426"/>
                  </a:cubicBezTo>
                  <a:cubicBezTo>
                    <a:pt x="457132" y="520932"/>
                    <a:pt x="368394" y="662804"/>
                    <a:pt x="228566" y="730851"/>
                  </a:cubicBezTo>
                  <a:cubicBezTo>
                    <a:pt x="88738" y="662804"/>
                    <a:pt x="0" y="520932"/>
                    <a:pt x="0" y="365426"/>
                  </a:cubicBezTo>
                  <a:cubicBezTo>
                    <a:pt x="0" y="209920"/>
                    <a:pt x="88738" y="68047"/>
                    <a:pt x="228566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164488" y="7299260"/>
            <a:ext cx="4611861" cy="46118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996411" y="8384159"/>
            <a:ext cx="1748282" cy="17482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10706" y="-163228"/>
            <a:ext cx="1670936" cy="1748282"/>
            <a:chOff x="0" y="0"/>
            <a:chExt cx="776840" cy="812800"/>
          </a:xfrm>
        </p:grpSpPr>
        <p:sp>
          <p:nvSpPr>
            <p:cNvPr name="Freeform 16" id="16"/>
            <p:cNvSpPr/>
            <p:nvPr/>
          </p:nvSpPr>
          <p:spPr>
            <a:xfrm>
              <a:off x="-16166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6" y="0"/>
                  </a:moveTo>
                  <a:cubicBezTo>
                    <a:pt x="628325" y="1001"/>
                    <a:pt x="809173" y="182659"/>
                    <a:pt x="809173" y="406400"/>
                  </a:cubicBezTo>
                  <a:cubicBezTo>
                    <a:pt x="809173" y="630141"/>
                    <a:pt x="628325" y="811799"/>
                    <a:pt x="404586" y="812800"/>
                  </a:cubicBezTo>
                  <a:cubicBezTo>
                    <a:pt x="180847" y="811799"/>
                    <a:pt x="0" y="630141"/>
                    <a:pt x="0" y="406400"/>
                  </a:cubicBezTo>
                  <a:cubicBezTo>
                    <a:pt x="0" y="182659"/>
                    <a:pt x="180847" y="1001"/>
                    <a:pt x="404586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36564" y="7299260"/>
            <a:ext cx="1748282" cy="17482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F6E2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127727" y="845617"/>
            <a:ext cx="1748282" cy="17482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F6E2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0">
            <a:off x="3422372" y="2080083"/>
            <a:ext cx="9905741" cy="0"/>
          </a:xfrm>
          <a:prstGeom prst="line">
            <a:avLst/>
          </a:prstGeom>
          <a:ln cap="flat" w="47625">
            <a:solidFill>
              <a:srgbClr val="414B3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127727" y="5857502"/>
            <a:ext cx="2685383" cy="4429498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641379">
            <a:off x="-546787" y="555788"/>
            <a:ext cx="3150973" cy="3007747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5"/>
          <a:srcRect l="3833" t="0" r="3833" b="0"/>
          <a:stretch>
            <a:fillRect/>
          </a:stretch>
        </p:blipFill>
        <p:spPr>
          <a:xfrm flipH="false" flipV="false" rot="0">
            <a:off x="12807674" y="1916951"/>
            <a:ext cx="3320052" cy="7130592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3701698" y="1156701"/>
            <a:ext cx="9943128" cy="923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7"/>
              </a:lnSpc>
            </a:pPr>
            <a:r>
              <a:rPr lang="en-US" sz="6506" spc="455">
                <a:solidFill>
                  <a:srgbClr val="2B3425"/>
                </a:solidFill>
                <a:latin typeface="Oswald"/>
              </a:rPr>
              <a:t>FEATURES OF ECO MANIA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633109" y="2121255"/>
            <a:ext cx="9853845" cy="618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B3425"/>
                </a:solidFill>
                <a:latin typeface="Aleo"/>
              </a:rPr>
              <a:t>A dashboard appears which consists of Search bar,games,credits,help 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2B3425"/>
                </a:solidFill>
                <a:latin typeface="Aleo Bold"/>
              </a:rPr>
              <a:t>Search button</a:t>
            </a:r>
            <a:r>
              <a:rPr lang="en-US" sz="3200">
                <a:solidFill>
                  <a:srgbClr val="2B3425"/>
                </a:solidFill>
                <a:latin typeface="Aleo"/>
              </a:rPr>
              <a:t>:it directs to the chrome,wiki or any info website where people can explore and can be updated about various facts and news about nature.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2B3425"/>
                </a:solidFill>
                <a:latin typeface="Aleo"/>
              </a:rPr>
              <a:t>(P.S-The "search" icon will only show results related to our nature,otherwise there will be no results.)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2B3425"/>
                </a:solidFill>
                <a:latin typeface="Aleo Bold"/>
              </a:rPr>
              <a:t>Climate and Weather</a:t>
            </a:r>
            <a:r>
              <a:rPr lang="en-US" sz="3200">
                <a:solidFill>
                  <a:srgbClr val="2B3425"/>
                </a:solidFill>
                <a:latin typeface="Aleo"/>
              </a:rPr>
              <a:t>:keep us up-to-date with current's temperature,climate and air quality index.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DAFLRiVZcAo</dc:identifier>
  <dcterms:modified xsi:type="dcterms:W3CDTF">2011-08-01T06:04:30Z</dcterms:modified>
  <cp:revision>1</cp:revision>
  <dc:title>Green Cream Illustration Organic Waste Presentation</dc:title>
</cp:coreProperties>
</file>